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88" r:id="rId2"/>
  </p:sldMasterIdLst>
  <p:notesMasterIdLst>
    <p:notesMasterId r:id="rId69"/>
  </p:notesMasterIdLst>
  <p:sldIdLst>
    <p:sldId id="311" r:id="rId3"/>
    <p:sldId id="257" r:id="rId4"/>
    <p:sldId id="280" r:id="rId5"/>
    <p:sldId id="331" r:id="rId6"/>
    <p:sldId id="332" r:id="rId7"/>
    <p:sldId id="334" r:id="rId8"/>
    <p:sldId id="258" r:id="rId9"/>
    <p:sldId id="269" r:id="rId10"/>
    <p:sldId id="271" r:id="rId11"/>
    <p:sldId id="272" r:id="rId12"/>
    <p:sldId id="259" r:id="rId13"/>
    <p:sldId id="336" r:id="rId14"/>
    <p:sldId id="273" r:id="rId15"/>
    <p:sldId id="274" r:id="rId16"/>
    <p:sldId id="278" r:id="rId17"/>
    <p:sldId id="266" r:id="rId18"/>
    <p:sldId id="337" r:id="rId19"/>
    <p:sldId id="335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9" r:id="rId51"/>
    <p:sldId id="370" r:id="rId52"/>
    <p:sldId id="371" r:id="rId53"/>
    <p:sldId id="372" r:id="rId54"/>
    <p:sldId id="373" r:id="rId55"/>
    <p:sldId id="382" r:id="rId56"/>
    <p:sldId id="383" r:id="rId57"/>
    <p:sldId id="374" r:id="rId58"/>
    <p:sldId id="375" r:id="rId59"/>
    <p:sldId id="376" r:id="rId60"/>
    <p:sldId id="327" r:id="rId61"/>
    <p:sldId id="262" r:id="rId62"/>
    <p:sldId id="264" r:id="rId63"/>
    <p:sldId id="377" r:id="rId64"/>
    <p:sldId id="378" r:id="rId65"/>
    <p:sldId id="379" r:id="rId66"/>
    <p:sldId id="380" r:id="rId67"/>
    <p:sldId id="381" r:id="rId68"/>
  </p:sldIdLst>
  <p:sldSz cx="12192000" cy="6858000"/>
  <p:notesSz cx="12192000" cy="6858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211FB-5D3B-4E9E-8EF4-E265C12BD63B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F20C-1F02-4B4B-85D6-F4C7C431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9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4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3958" y="600453"/>
            <a:ext cx="10506420" cy="2641756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</a:t>
            </a:r>
          </a:p>
        </p:txBody>
      </p:sp>
    </p:spTree>
    <p:extLst>
      <p:ext uri="{BB962C8B-B14F-4D97-AF65-F5344CB8AC3E}">
        <p14:creationId xmlns:p14="http://schemas.microsoft.com/office/powerpoint/2010/main" val="289839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35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66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8445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8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227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75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81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66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61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188E-38EC-4C27-B683-469D7C7E5AE7}" type="datetimeFigureOut">
              <a:rPr lang="en-US" smtClean="0"/>
              <a:t>3/7/2021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BA8D0-59C9-4734-BDAA-41C3A2E907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5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2364262"/>
            <a:ext cx="10928280" cy="3387963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Learning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9073" y="1736727"/>
            <a:ext cx="10928280" cy="56163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35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By the end of this session, students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16199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03114" y="1924364"/>
            <a:ext cx="10086860" cy="1255307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anchor="b">
            <a:noAutofit/>
          </a:bodyPr>
          <a:lstStyle>
            <a:lvl1pPr algn="l">
              <a:defRPr sz="2700" b="0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510: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65069"/>
            <a:ext cx="10912883" cy="998440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531203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752673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7638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24051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 userDrawn="1"/>
        </p:nvSpPr>
        <p:spPr>
          <a:xfrm>
            <a:off x="903113" y="3200400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600" b="1" dirty="0">
                <a:latin typeface="Encode Sans Normal Black" panose="02000000000000000000" pitchFamily="2" charset="0"/>
              </a:rPr>
              <a:t>Advanced Machine Learning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903111" y="2648564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b="1" dirty="0">
                <a:latin typeface="Encode Sans Normal Black" panose="02000000000000000000" pitchFamily="2" charset="0"/>
              </a:rPr>
              <a:t>Machine Learning 520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1084784" y="4724400"/>
            <a:ext cx="85344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 dirty="0"/>
              <a:t>Lesson #: Lesson Title</a:t>
            </a:r>
          </a:p>
        </p:txBody>
      </p:sp>
    </p:spTree>
    <p:extLst>
      <p:ext uri="{BB962C8B-B14F-4D97-AF65-F5344CB8AC3E}">
        <p14:creationId xmlns:p14="http://schemas.microsoft.com/office/powerpoint/2010/main" val="3901468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42" y="648745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06869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634" y="2667000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</p:spTree>
    <p:extLst>
      <p:ext uri="{BB962C8B-B14F-4D97-AF65-F5344CB8AC3E}">
        <p14:creationId xmlns:p14="http://schemas.microsoft.com/office/powerpoint/2010/main" val="1597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442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400800" y="1736725"/>
            <a:ext cx="531706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1736725"/>
            <a:ext cx="5140725" cy="439360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</p:spTree>
    <p:extLst>
      <p:ext uri="{BB962C8B-B14F-4D97-AF65-F5344CB8AC3E}">
        <p14:creationId xmlns:p14="http://schemas.microsoft.com/office/powerpoint/2010/main" val="101188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7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93" r:id="rId5"/>
    <p:sldLayoutId id="2147483683" r:id="rId6"/>
    <p:sldLayoutId id="2147483684" r:id="rId7"/>
    <p:sldLayoutId id="2147483695" r:id="rId8"/>
    <p:sldLayoutId id="2147483694" r:id="rId9"/>
    <p:sldLayoutId id="2147483699" r:id="rId10"/>
    <p:sldLayoutId id="2147483700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9" r:id="rId17"/>
    <p:sldLayoutId id="2147483714" r:id="rId18"/>
    <p:sldLayoutId id="2147483764" r:id="rId19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156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6" r:id="rId5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37588" y="4724400"/>
            <a:ext cx="7720812" cy="457200"/>
          </a:xfrm>
        </p:spPr>
        <p:txBody>
          <a:bodyPr/>
          <a:lstStyle/>
          <a:p>
            <a:r>
              <a:rPr lang="en-US" dirty="0"/>
              <a:t>Lesson 9</a:t>
            </a:r>
            <a:r>
              <a:rPr lang="en-US"/>
              <a:t>: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F25EF-4756-1C46-A0F4-AC7C542C3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would use time series forecasting to predict values for which following business situations (select all that apply):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1- Monthly Seattle bike rentals</a:t>
            </a:r>
          </a:p>
          <a:p>
            <a:pPr marL="0" indent="0">
              <a:buNone/>
            </a:pPr>
            <a:r>
              <a:rPr lang="en-US" dirty="0"/>
              <a:t>2- A stock’s daily closing value</a:t>
            </a:r>
          </a:p>
          <a:p>
            <a:pPr marL="0" indent="0">
              <a:buNone/>
            </a:pPr>
            <a:r>
              <a:rPr lang="en-US" dirty="0"/>
              <a:t>3- Amount of time to close a sales cycle</a:t>
            </a:r>
          </a:p>
          <a:p>
            <a:pPr marL="0" indent="0">
              <a:buNone/>
            </a:pPr>
            <a:r>
              <a:rPr lang="en-US" dirty="0"/>
              <a:t>4- Retail trade area analysis and demographic profiling </a:t>
            </a:r>
          </a:p>
          <a:p>
            <a:pPr marL="0" indent="0">
              <a:buNone/>
            </a:pPr>
            <a:r>
              <a:rPr lang="en-US" dirty="0"/>
              <a:t>5- Annual Orca population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CEFA3A-C018-7949-BD7E-59724A10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54263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F5498-F43F-8741-BEE1-B5AA09B52A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sz="2800" dirty="0">
                <a:latin typeface="Arial" charset="0"/>
              </a:rPr>
              <a:t>Trend:</a:t>
            </a:r>
          </a:p>
          <a:p>
            <a:pPr lvl="1"/>
            <a:r>
              <a:rPr lang="en-US" altLang="x-none" sz="2000" dirty="0">
                <a:latin typeface="Arial" charset="0"/>
              </a:rPr>
              <a:t>Long-term movement in data</a:t>
            </a:r>
          </a:p>
          <a:p>
            <a:r>
              <a:rPr lang="en-US" altLang="x-none" sz="2800" dirty="0">
                <a:latin typeface="Arial" charset="0"/>
              </a:rPr>
              <a:t>Seasonality:</a:t>
            </a:r>
          </a:p>
          <a:p>
            <a:pPr lvl="1"/>
            <a:r>
              <a:rPr lang="en-US" altLang="x-none" sz="2000" dirty="0">
                <a:latin typeface="Arial" charset="0"/>
              </a:rPr>
              <a:t>Short-term regular variations in data</a:t>
            </a:r>
          </a:p>
          <a:p>
            <a:r>
              <a:rPr lang="en-US" altLang="x-none" sz="2800" dirty="0">
                <a:latin typeface="Arial" charset="0"/>
              </a:rPr>
              <a:t>Cycles:</a:t>
            </a:r>
          </a:p>
          <a:p>
            <a:pPr lvl="1"/>
            <a:r>
              <a:rPr lang="en-US" altLang="x-none" sz="2000" dirty="0">
                <a:latin typeface="Arial" charset="0"/>
              </a:rPr>
              <a:t>Wavelike variations of long-term</a:t>
            </a:r>
          </a:p>
          <a:p>
            <a:r>
              <a:rPr lang="en-US" altLang="x-none" sz="2800" dirty="0">
                <a:latin typeface="Arial" charset="0"/>
              </a:rPr>
              <a:t>Irregular variations:</a:t>
            </a:r>
          </a:p>
          <a:p>
            <a:pPr lvl="1"/>
            <a:r>
              <a:rPr lang="en-US" altLang="x-none" sz="2000" dirty="0">
                <a:latin typeface="Arial" charset="0"/>
              </a:rPr>
              <a:t>Caused by unusual circumstances</a:t>
            </a:r>
          </a:p>
          <a:p>
            <a:r>
              <a:rPr lang="en-US" altLang="x-none" dirty="0">
                <a:latin typeface="Arial" charset="0"/>
              </a:rPr>
              <a:t>Random variations</a:t>
            </a:r>
          </a:p>
          <a:p>
            <a:pPr lvl="1"/>
            <a:r>
              <a:rPr lang="en-US" altLang="x-none" sz="2000" dirty="0">
                <a:latin typeface="Arial" charset="0"/>
              </a:rPr>
              <a:t>Caused by chance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F4A45-E427-A240-924D-4EA96DA5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Pattern</a:t>
            </a:r>
          </a:p>
        </p:txBody>
      </p:sp>
    </p:spTree>
    <p:extLst>
      <p:ext uri="{BB962C8B-B14F-4D97-AF65-F5344CB8AC3E}">
        <p14:creationId xmlns:p14="http://schemas.microsoft.com/office/powerpoint/2010/main" val="312936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6EE05-9AB1-414A-85F5-DCE27294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Time Series Components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CA97D0-7D04-44F7-A8A2-457C3379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40999"/>
            <a:ext cx="8458200" cy="52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35BC6-D01B-944F-8855-CAE828031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Mark each time series plots as seasonal, cyclical, both or neither.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DDE53-D574-2946-A22D-7916B69A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F359E-AB48-0A4D-8323-3B0E7EF96E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23" y="2377957"/>
            <a:ext cx="3155661" cy="254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D6771-AE59-0F4D-AF57-7CCB7CBE43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852" y="2321630"/>
            <a:ext cx="3028149" cy="266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F61A3-FE6C-F74E-9D0F-D6D37316D2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504" y="2339731"/>
            <a:ext cx="3156896" cy="262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2885F-035A-F84F-8CD9-C4611C0F13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534" y="2377957"/>
            <a:ext cx="2856663" cy="25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5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E14C2-7E1A-C048-9CE3-487C28A66D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89" y="1315824"/>
            <a:ext cx="3325496" cy="28556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9FEF3A-9861-3D40-A123-337A18F14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4" y="4604747"/>
            <a:ext cx="3140985" cy="493727"/>
          </a:xfrm>
        </p:spPr>
        <p:txBody>
          <a:bodyPr/>
          <a:lstStyle/>
          <a:p>
            <a:pPr marL="0" indent="0">
              <a:buNone/>
            </a:pPr>
            <a:r>
              <a:rPr lang="en-US" sz="1333" dirty="0"/>
              <a:t>Seasonal - Peak electricity in summer and winter months repeats every year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786FB-D993-8042-87C4-FD2EFF48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F6868-E496-1947-B31C-E96BF501C0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385" y="1333818"/>
            <a:ext cx="3147451" cy="2837663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A010CBE-E25F-DE46-B708-3E6572053889}"/>
              </a:ext>
            </a:extLst>
          </p:cNvPr>
          <p:cNvSpPr txBox="1">
            <a:spLocks/>
          </p:cNvSpPr>
          <p:nvPr/>
        </p:nvSpPr>
        <p:spPr>
          <a:xfrm>
            <a:off x="3852852" y="4604745"/>
            <a:ext cx="3140985" cy="65494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33" dirty="0"/>
              <a:t>Cyclical - shows pattern of downtrend every few years. The years are not fixed though.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25305-E85F-504F-9AB4-1F4C07B0D0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801" y="1315825"/>
            <a:ext cx="3328111" cy="287973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AF3C27D-E058-1047-942D-DEB94EAF1419}"/>
              </a:ext>
            </a:extLst>
          </p:cNvPr>
          <p:cNvSpPr txBox="1">
            <a:spLocks/>
          </p:cNvSpPr>
          <p:nvPr/>
        </p:nvSpPr>
        <p:spPr>
          <a:xfrm>
            <a:off x="7355362" y="4524137"/>
            <a:ext cx="3140985" cy="65494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33" dirty="0"/>
              <a:t>Both - Seasonal patterns each year with cyclical pattern showing about every 9 years</a:t>
            </a:r>
          </a:p>
        </p:txBody>
      </p:sp>
    </p:spTree>
    <p:extLst>
      <p:ext uri="{BB962C8B-B14F-4D97-AF65-F5344CB8AC3E}">
        <p14:creationId xmlns:p14="http://schemas.microsoft.com/office/powerpoint/2010/main" val="423555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6ECB1F-C541-B845-97FB-A6AA356F2D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17" y="1158745"/>
            <a:ext cx="5129823" cy="315622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8E4D0-1C7A-FD44-AA7D-EE8D68C8F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2" y="4201705"/>
            <a:ext cx="11201813" cy="2045436"/>
          </a:xfrm>
        </p:spPr>
        <p:txBody>
          <a:bodyPr/>
          <a:lstStyle/>
          <a:p>
            <a:r>
              <a:rPr lang="en-US" dirty="0"/>
              <a:t>The first plot shows the actual time series. </a:t>
            </a:r>
          </a:p>
          <a:p>
            <a:r>
              <a:rPr lang="en-US" dirty="0"/>
              <a:t>The trend line indicates the general tendency of the time series</a:t>
            </a:r>
          </a:p>
          <a:p>
            <a:r>
              <a:rPr lang="en-US" dirty="0"/>
              <a:t>The seasonal portion shows that there’s a seasonal pattern </a:t>
            </a:r>
          </a:p>
          <a:p>
            <a:r>
              <a:rPr lang="en-US" dirty="0"/>
              <a:t>The residual is the error in the model that calculates the difference between the observed value and the trendline estimate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4DC90-AF07-F447-A458-EAE8EBBD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 Plot</a:t>
            </a:r>
          </a:p>
        </p:txBody>
      </p:sp>
    </p:spTree>
    <p:extLst>
      <p:ext uri="{BB962C8B-B14F-4D97-AF65-F5344CB8AC3E}">
        <p14:creationId xmlns:p14="http://schemas.microsoft.com/office/powerpoint/2010/main" val="170411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49978-FDE4-FF43-9892-7335C5843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Average method</a:t>
            </a:r>
            <a:r>
              <a:rPr lang="en-US" dirty="0"/>
              <a:t>: Forecast of all future values is equal to the mean of historical data</a:t>
            </a:r>
          </a:p>
          <a:p>
            <a:endParaRPr lang="en-US" dirty="0"/>
          </a:p>
          <a:p>
            <a:r>
              <a:rPr lang="en-US" b="1" dirty="0"/>
              <a:t>Naïve method</a:t>
            </a:r>
            <a:r>
              <a:rPr lang="en-US" dirty="0"/>
              <a:t>: Forecasts equal to last observed value</a:t>
            </a:r>
          </a:p>
          <a:p>
            <a:endParaRPr lang="en-US" dirty="0"/>
          </a:p>
          <a:p>
            <a:r>
              <a:rPr lang="en-US" b="1" dirty="0"/>
              <a:t>Seasonal naïve method</a:t>
            </a:r>
            <a:r>
              <a:rPr lang="en-US" dirty="0"/>
              <a:t>: Forecasts equal to last value from same season</a:t>
            </a:r>
          </a:p>
          <a:p>
            <a:endParaRPr lang="en-US" dirty="0"/>
          </a:p>
          <a:p>
            <a:r>
              <a:rPr lang="en-US" b="1" dirty="0"/>
              <a:t>Drift method</a:t>
            </a:r>
            <a:r>
              <a:rPr lang="en-US" dirty="0"/>
              <a:t>: Forecasts equal to last value plus average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7286E8-E983-EA47-8DEC-252C5EE9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Forecasting Methods</a:t>
            </a:r>
          </a:p>
        </p:txBody>
      </p:sp>
    </p:spTree>
    <p:extLst>
      <p:ext uri="{BB962C8B-B14F-4D97-AF65-F5344CB8AC3E}">
        <p14:creationId xmlns:p14="http://schemas.microsoft.com/office/powerpoint/2010/main" val="95216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20F37-8957-4EE3-8CEA-D4D1A581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Average: Naïve Approach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B460FB-D56B-4F81-951D-7A77E761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39668"/>
            <a:ext cx="5791200" cy="49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82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46FC4-1C17-460F-AD15-A988EF677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Simple moving average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uses average demand for a fixed sequence of periods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stable demand with no pronounced behavioral patterns</a:t>
            </a:r>
          </a:p>
          <a:p>
            <a:pPr>
              <a:lnSpc>
                <a:spcPct val="80000"/>
              </a:lnSpc>
            </a:pPr>
            <a:r>
              <a:rPr lang="en-US" sz="3200" dirty="0"/>
              <a:t>Weighted moving average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weights are assigned to most recent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9CFA4-835D-4DDC-80DE-DEB8AC7C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Moving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10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E9C37-B3C8-4104-B489-5225C78B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Moving Average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53E3DF-1345-4FD9-AA56-30827E1D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828800"/>
            <a:ext cx="4953000" cy="37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4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6" rIns="0" bIns="0" rtlCol="0" anchor="b">
            <a:spAutoFit/>
          </a:bodyPr>
          <a:lstStyle/>
          <a:p>
            <a:pPr marL="9525">
              <a:spcBef>
                <a:spcPts val="94"/>
              </a:spcBef>
            </a:pPr>
            <a:r>
              <a:rPr lang="en-US" spc="-56" dirty="0"/>
              <a:t>Today's</a:t>
            </a:r>
            <a:r>
              <a:rPr lang="en-US" spc="-53" dirty="0"/>
              <a:t> </a:t>
            </a:r>
            <a:r>
              <a:rPr lang="en-US" spc="-38" dirty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What is forecasting?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Autocorrelation, seasonality and noise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Auto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Moving average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Autoregressive Integrated Moving Average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D05970-D1A0-4C57-A129-25D51FE5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3-month Simple Moving Average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E3AFD-A5CE-49DB-A30F-1D7442C6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799"/>
            <a:ext cx="8686800" cy="44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9110C-E05B-4965-A1A2-D834A204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5-month Simple Moving Average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1FC90-DD58-4027-AD09-8385767F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73199"/>
            <a:ext cx="8610600" cy="44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9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C5A7EF-02C4-447D-ABCB-4388A99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Effects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C9BA335-5A47-4AC0-B5B1-7406D18B0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0199"/>
            <a:ext cx="7467600" cy="47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8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BAF3B-2843-4333-BED8-415C81BF7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7"/>
            <a:ext cx="10928280" cy="991998"/>
          </a:xfrm>
        </p:spPr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Adjusts moving average method to more closely reflect data fluctuations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Moving Average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4470DF-72E5-40E7-84FA-E885ACFB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268628"/>
            <a:ext cx="6023047" cy="37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Weighted Moving Average Example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C210C-2BF8-486A-9463-DBF4FE98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14" y="1894177"/>
            <a:ext cx="566977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6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74388-B1DE-4B09-97CC-9088D9198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17487" indent="-317487">
              <a:buFont typeface="Arial" pitchFamily="34" charset="0"/>
              <a:buChar char="•"/>
            </a:pPr>
            <a:r>
              <a:rPr lang="en-US" sz="3600" dirty="0"/>
              <a:t>Averaging method </a:t>
            </a:r>
          </a:p>
          <a:p>
            <a:pPr marL="317487" indent="-317487">
              <a:buFont typeface="Arial" pitchFamily="34" charset="0"/>
              <a:buChar char="•"/>
            </a:pPr>
            <a:r>
              <a:rPr lang="en-US" sz="3600" dirty="0"/>
              <a:t>Weights most recent data more strongly</a:t>
            </a:r>
          </a:p>
          <a:p>
            <a:pPr marL="317487" indent="-317487">
              <a:buFont typeface="Arial" pitchFamily="34" charset="0"/>
              <a:buChar char="•"/>
            </a:pPr>
            <a:r>
              <a:rPr lang="en-US" sz="3600" dirty="0"/>
              <a:t>Reacts more to recent changes</a:t>
            </a:r>
          </a:p>
          <a:p>
            <a:pPr marL="317487" indent="-317487">
              <a:buFont typeface="Arial" pitchFamily="34" charset="0"/>
              <a:buChar char="•"/>
            </a:pPr>
            <a:r>
              <a:rPr lang="en-US" sz="3600" dirty="0"/>
              <a:t>Widely used, accurate method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D49A5-C0A0-43DD-A799-B40DA3F4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99597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F0AA8-D9CF-4F22-8F61-F090F5E13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37414-4594-4AA7-B651-4A0D6467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63" y="1736726"/>
            <a:ext cx="8504874" cy="40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Smoothing Constant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F0AA8-D9CF-4F22-8F61-F090F5E13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97EC8-CFF6-4B83-9821-A9E85AB7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49" y="1526737"/>
            <a:ext cx="8345901" cy="44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 (</a:t>
            </a:r>
            <a:r>
              <a:rPr lang="el-GR" dirty="0">
                <a:cs typeface="Times New Roman" pitchFamily="18" charset="0"/>
              </a:rPr>
              <a:t>α</a:t>
            </a:r>
            <a:r>
              <a:rPr lang="en-US" dirty="0">
                <a:cs typeface="Times New Roman" pitchFamily="18" charset="0"/>
              </a:rPr>
              <a:t>=0.30)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81F2C-CF23-422C-A949-CC58612F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7917978" cy="48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30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 (</a:t>
            </a:r>
            <a:r>
              <a:rPr lang="el-GR" dirty="0">
                <a:cs typeface="Times New Roman" pitchFamily="18" charset="0"/>
              </a:rPr>
              <a:t>α</a:t>
            </a:r>
            <a:r>
              <a:rPr lang="en-US" dirty="0">
                <a:cs typeface="Times New Roman" pitchFamily="18" charset="0"/>
              </a:rPr>
              <a:t>=0.30)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81F2C-CF23-422C-A949-CC58612F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0200"/>
            <a:ext cx="7917978" cy="48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Decompose time series into autocorrelation, seasonality, trend, and noise.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Explain the effects of exponential smoothing models and differentiate them from other models.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Apply and evaluate the results of an autoregressive model.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Apply and evaluate the results of a moving average model.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Apply and evaluate the results of an autoregressive integrated moving average model.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Apply and evaluate the results of ARIMA model for forecasting (time series prediction).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6231A-D59A-470C-BDEC-71CBFB84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7086600" cy="48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Exponential Smoothing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E719B-573A-4BF0-A0CF-C8A825EA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73792"/>
            <a:ext cx="7700961" cy="39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Exponential Smoothing (</a:t>
            </a:r>
            <a:r>
              <a:rPr lang="el-GR" dirty="0">
                <a:cs typeface="Times New Roman" pitchFamily="18" charset="0"/>
              </a:rPr>
              <a:t>β</a:t>
            </a:r>
            <a:r>
              <a:rPr lang="en-US" dirty="0">
                <a:cs typeface="Times New Roman" pitchFamily="18" charset="0"/>
              </a:rPr>
              <a:t>=0.30)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3B0A9-F14C-4F4A-8478-50ADCBF4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79195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3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Exponential Smoothing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283EC-3B08-4193-A9FC-625FE79C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8077200" cy="48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7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Adjusted Exponential Smoothing Forecasts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1CCE-5291-4E92-BC4C-E3874F23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8534400" cy="51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Trend 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D15B6-1004-43D4-9B20-17D01563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1676400"/>
            <a:ext cx="825125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9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083A6-CF49-4706-834E-0F87F515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47283"/>
            <a:ext cx="6172200" cy="495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3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7562D-AF31-4925-9F50-AAE87C7E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7" y="2133600"/>
            <a:ext cx="739986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1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Adjusted Exponential Smoothing Forecasts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0202AA-E0B7-4DCC-BDC6-9FADDBF7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13807"/>
            <a:ext cx="7132938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2D21A-24B7-4857-9233-5F091B340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10928280" cy="991999"/>
          </a:xfrm>
        </p:spPr>
        <p:txBody>
          <a:bodyPr/>
          <a:lstStyle/>
          <a:p>
            <a:pPr marL="317487" indent="-317487"/>
            <a:r>
              <a:rPr lang="en-US" sz="2400" dirty="0"/>
              <a:t>Repetitive increase/ decrease in demand</a:t>
            </a:r>
          </a:p>
          <a:p>
            <a:pPr marL="317487" indent="-317487"/>
            <a:r>
              <a:rPr lang="en-US" sz="2400" dirty="0"/>
              <a:t>Use seasonal factor to adjust forecast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7B6FC-6B51-4ABA-BEF5-9D4C1B93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Adjustments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AB6C5-11AB-46BC-9F78-C941A58D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137277"/>
            <a:ext cx="5132556" cy="12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7997" y="2258172"/>
            <a:ext cx="960517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360" dirty="0"/>
              <a:t>Prediction is very difficult, especially about the future.</a:t>
            </a:r>
          </a:p>
          <a:p>
            <a:pPr algn="r"/>
            <a:r>
              <a:rPr lang="en-US" sz="3360" dirty="0"/>
              <a:t>- Niels Bohr</a:t>
            </a:r>
          </a:p>
        </p:txBody>
      </p:sp>
    </p:spTree>
    <p:extLst>
      <p:ext uri="{BB962C8B-B14F-4D97-AF65-F5344CB8AC3E}">
        <p14:creationId xmlns:p14="http://schemas.microsoft.com/office/powerpoint/2010/main" val="1013918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33334-6AF6-4DD6-A378-9E0E05CE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58" y="1905000"/>
            <a:ext cx="6876884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96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Seasonal Adjustment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A26E0-C14C-4644-B942-7AF40A97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88" y="2057400"/>
            <a:ext cx="7462823" cy="3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65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753533-3A04-458A-872E-74553514F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Forecast error</a:t>
            </a:r>
          </a:p>
          <a:p>
            <a:pPr lvl="1"/>
            <a:r>
              <a:rPr lang="en-US" sz="2800" dirty="0"/>
              <a:t>difference between forecast and actual demand</a:t>
            </a:r>
          </a:p>
          <a:p>
            <a:r>
              <a:rPr lang="en-US" sz="2800" dirty="0"/>
              <a:t>MAD</a:t>
            </a:r>
          </a:p>
          <a:p>
            <a:pPr lvl="1"/>
            <a:r>
              <a:rPr lang="en-US" sz="2000" dirty="0"/>
              <a:t>mean absolute deviation</a:t>
            </a:r>
          </a:p>
          <a:p>
            <a:r>
              <a:rPr lang="en-US" sz="2800" dirty="0"/>
              <a:t>MAPD</a:t>
            </a:r>
          </a:p>
          <a:p>
            <a:pPr lvl="1"/>
            <a:r>
              <a:rPr lang="en-US" sz="2000" dirty="0"/>
              <a:t>mean absolute percent deviation</a:t>
            </a:r>
          </a:p>
          <a:p>
            <a:r>
              <a:rPr lang="en-US" sz="2800" dirty="0"/>
              <a:t>Cumulative error</a:t>
            </a:r>
          </a:p>
          <a:p>
            <a:r>
              <a:rPr lang="en-US" sz="2800" dirty="0"/>
              <a:t>Average error or bias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FFD35-332C-4869-ACDF-0857BFEC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Accuracy</a:t>
            </a:r>
          </a:p>
        </p:txBody>
      </p:sp>
    </p:spTree>
    <p:extLst>
      <p:ext uri="{BB962C8B-B14F-4D97-AF65-F5344CB8AC3E}">
        <p14:creationId xmlns:p14="http://schemas.microsoft.com/office/powerpoint/2010/main" val="100849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Absolute Deviation (MAD)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ED1A2-1B7B-4ADD-BA0F-6115D3F8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05000"/>
            <a:ext cx="5250733" cy="38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MAD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981F7-290D-4A13-8C35-81BEF50B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00200"/>
            <a:ext cx="6705600" cy="46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4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8CEF6-958D-4282-91F4-03A2BAB3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133600"/>
            <a:ext cx="3973358" cy="29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8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BC8B8-5687-4AD1-BE37-1E0188C5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981200"/>
            <a:ext cx="964357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5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D69E0-7CE0-4060-B723-E36E068A9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>
                <a:effectLst/>
              </a:rPr>
              <a:t>Linear regression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ffectLst/>
              </a:rPr>
              <a:t>mathematical technique that relates a dependent variable to an independent variable in the form of a linear equation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effectLst/>
              </a:rPr>
              <a:t>Correlation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ffectLst/>
              </a:rPr>
              <a:t>a measure of the strength of the relationship between independent and dependent variables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39CF4-F5E6-4DF5-B1BE-3C278AEE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Regression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FAE1-5C3A-4D3F-A41D-3A08C602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2600"/>
            <a:ext cx="7620000" cy="4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6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Linear Regression 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1BF38-45D7-4F80-A6D5-E7D20199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7848600" cy="44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0C554F-56D2-40FB-81B9-CDE14C40A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Decide what needs to be forecast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800" dirty="0"/>
              <a:t>Level of detail, units of analysis &amp; time horizon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Evaluate and analyze appropriate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800" dirty="0"/>
              <a:t>Identify needed data &amp; whether it’s available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Select and test the forecasting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2800" dirty="0"/>
              <a:t>Cost, ease of use &amp; accuracy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Generate the forecast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800" dirty="0"/>
              <a:t>Monitor forecast accuracy over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B2743F-BA21-4EC7-A070-6FA2ABCD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Forecasting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2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Linear Regression 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C2E0-D34B-4ACF-9D9D-467DDD52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676400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7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80EC-FB1D-42B9-8402-F50FFF0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Linear Regression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33B44-F93E-4832-B40B-193E95DD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0"/>
            <a:ext cx="6705600" cy="50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80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9EA05-091B-488B-A4B9-D9C24D61C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17487" indent="-317487"/>
            <a:r>
              <a:rPr lang="en-US" sz="3600" dirty="0"/>
              <a:t>Correlation, </a:t>
            </a:r>
            <a:r>
              <a:rPr lang="en-US" sz="3600" dirty="0">
                <a:latin typeface="Times New Roman" pitchFamily="18" charset="0"/>
              </a:rPr>
              <a:t>r</a:t>
            </a:r>
          </a:p>
          <a:p>
            <a:pPr marL="870444" lvl="1" indent="-312196"/>
            <a:r>
              <a:rPr lang="en-US" sz="2800" dirty="0"/>
              <a:t>Measure of strength of relationship</a:t>
            </a:r>
          </a:p>
          <a:p>
            <a:pPr marL="870444" lvl="1" indent="-312196"/>
            <a:r>
              <a:rPr lang="en-US" sz="2800" dirty="0"/>
              <a:t>Varies between -1.00 and +1.00</a:t>
            </a:r>
            <a:endParaRPr lang="en-US" sz="3200" dirty="0"/>
          </a:p>
          <a:p>
            <a:pPr marL="317487" indent="-317487"/>
            <a:r>
              <a:rPr lang="en-US" sz="3600" dirty="0"/>
              <a:t>Coefficient of determination, </a:t>
            </a:r>
            <a:r>
              <a:rPr lang="en-US" sz="3600" dirty="0">
                <a:latin typeface="Times New Roman" pitchFamily="18" charset="0"/>
              </a:rPr>
              <a:t>r</a:t>
            </a:r>
            <a:r>
              <a:rPr lang="en-US" sz="3600" baseline="30000" dirty="0"/>
              <a:t>2</a:t>
            </a:r>
            <a:endParaRPr lang="en-US" sz="3600" dirty="0"/>
          </a:p>
          <a:p>
            <a:pPr marL="870444" lvl="1" indent="-312196"/>
            <a:r>
              <a:rPr lang="en-US" sz="2800" dirty="0"/>
              <a:t>Percentage of variation in dependent variable resulting from changes in the independent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FB83B-8FF6-4606-BCF7-8B11A201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Coefficient of Determination</a:t>
            </a:r>
          </a:p>
        </p:txBody>
      </p:sp>
    </p:spTree>
    <p:extLst>
      <p:ext uri="{BB962C8B-B14F-4D97-AF65-F5344CB8AC3E}">
        <p14:creationId xmlns:p14="http://schemas.microsoft.com/office/powerpoint/2010/main" val="364841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AF249-52FB-4438-B766-3DA75DD15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3600" dirty="0"/>
              <a:t>If we can describe the way the points in the series are related to each other (the autocorrelations), then we can describe the series using the relationships that we’ve found</a:t>
            </a:r>
          </a:p>
          <a:p>
            <a:pPr>
              <a:lnSpc>
                <a:spcPct val="80000"/>
              </a:lnSpc>
            </a:pPr>
            <a:r>
              <a:rPr lang="en-US" altLang="x-none" sz="3600" dirty="0" err="1"/>
              <a:t>AutoRegressive</a:t>
            </a:r>
            <a:r>
              <a:rPr lang="en-US" altLang="x-none" sz="3600" dirty="0"/>
              <a:t> Integrated Moving Average Models (ARIMA) are mathematical models of the autocorrelation in a time series</a:t>
            </a:r>
          </a:p>
          <a:p>
            <a:pPr>
              <a:lnSpc>
                <a:spcPct val="80000"/>
              </a:lnSpc>
            </a:pPr>
            <a:r>
              <a:rPr lang="en-US" altLang="x-none" sz="3600" dirty="0"/>
              <a:t>One way to describe time series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60891-A849-43BA-958E-A5F04A3E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 dirty="0"/>
              <a:t>ARIMA Models and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5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E3D163-B458-42C1-B291-B6406348B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Autoregressive (AR)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is an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AR(p)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model:</a:t>
            </a:r>
          </a:p>
          <a:p>
            <a:pPr marL="0" indent="0" algn="l">
              <a:buNone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algn="l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20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20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white noise error term.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Moving Average (MA)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model </a:t>
            </a:r>
            <a:r>
              <a:rPr lang="en-US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an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MA(q)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a weighted, or moving, average of the current and past white noise error terms:</a:t>
            </a:r>
          </a:p>
          <a:p>
            <a:pPr algn="l"/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D6ECB-F7CD-4847-A25F-58C675E1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ARIMA METHOD OF FORECASTING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D6057-6370-496F-9DD6-D433C074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73" y="2667000"/>
            <a:ext cx="4983480" cy="51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49C847-C947-4BBA-8DB6-F729655A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10" y="5029200"/>
            <a:ext cx="425958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6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1CFD9-826F-4416-AE0F-5B9C097D8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Autoregressive Moving Average (ARMA)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ARMA (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p,q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model is a combination of AR (autoregressive) and MA (moving average) terms.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Autoregressive Integrated Moving Average (ARIMA)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BJ methodology is based on the assumption that the underlying time series is stationary or can be made stationary by differencing it one or more times.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known as the ARIMA (p, d, q) model, where d denotes the number of times a time series has to be differenced to make it stationary.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E342C-4A7B-4AA2-B3C2-65587741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METHOD OF FORECASTING (CONT.)</a:t>
            </a:r>
          </a:p>
        </p:txBody>
      </p:sp>
    </p:spTree>
    <p:extLst>
      <p:ext uri="{BB962C8B-B14F-4D97-AF65-F5344CB8AC3E}">
        <p14:creationId xmlns:p14="http://schemas.microsoft.com/office/powerpoint/2010/main" val="913310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5991A-1D0D-4B87-8B9E-C958C34E14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dirty="0"/>
              <a:t>The major statistical tool for ARIMA models is the sample autocorrelation coefficient				</a:t>
            </a:r>
            <a:endParaRPr lang="en-US" altLang="x-none" baseline="30000" dirty="0">
              <a:solidFill>
                <a:srgbClr val="3333FF"/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6354B-08B8-49C4-9638-D109954A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Autocorrelation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0633BF-B5E6-49E9-AD89-4978996E1165}"/>
              </a:ext>
            </a:extLst>
          </p:cNvPr>
          <p:cNvGrpSpPr/>
          <p:nvPr/>
        </p:nvGrpSpPr>
        <p:grpSpPr>
          <a:xfrm>
            <a:off x="3505200" y="2737920"/>
            <a:ext cx="4445000" cy="2013107"/>
            <a:chOff x="2159000" y="2971271"/>
            <a:chExt cx="4445000" cy="2013107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CD9B1DC8-8ECB-43F0-B19E-1F879A985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000" y="3683000"/>
              <a:ext cx="9525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3000" i="1"/>
                <a:t>r</a:t>
              </a:r>
              <a:r>
                <a:rPr lang="en-US" altLang="x-none" sz="3000" i="1" baseline="-25000"/>
                <a:t>k </a:t>
              </a:r>
              <a:r>
                <a:rPr lang="en-US" altLang="x-none" sz="3000" i="1"/>
                <a:t>=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57A9D8D-33C8-40FE-A877-EC653BC91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500" y="3034771"/>
              <a:ext cx="635000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5000">
                  <a:sym typeface="Symbol" charset="2"/>
                </a:rPr>
                <a:t></a:t>
              </a:r>
              <a:endParaRPr lang="en-US" altLang="x-none" sz="5000"/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50B99530-A28A-4D59-AD03-EA45DABD7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500" y="4191000"/>
              <a:ext cx="17780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3000"/>
                <a:t>( </a:t>
              </a:r>
              <a:r>
                <a:rPr lang="en-US" altLang="x-none" sz="3000" i="1"/>
                <a:t>Y</a:t>
              </a:r>
              <a:r>
                <a:rPr lang="en-US" altLang="x-none" sz="3000" i="1" baseline="-25000"/>
                <a:t>t</a:t>
              </a:r>
              <a:r>
                <a:rPr lang="en-US" altLang="x-none" sz="3000" i="1"/>
                <a:t> – Y </a:t>
              </a:r>
              <a:r>
                <a:rPr lang="en-US" altLang="x-none" sz="3000"/>
                <a:t>)</a:t>
              </a:r>
              <a:r>
                <a:rPr lang="en-US" altLang="x-none" sz="3000" baseline="30000"/>
                <a:t>2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115D3967-494E-42E8-934A-B2500FDA2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683000"/>
              <a:ext cx="6985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t=k</a:t>
              </a:r>
              <a:r>
                <a:rPr lang="en-US" altLang="x-none" sz="1667"/>
                <a:t>+1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26EFEE68-7F56-44F1-A617-D68B9F046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8500" y="2984500"/>
              <a:ext cx="2540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n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55331FAE-D10F-4A34-956F-4AFC4247F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4000500"/>
              <a:ext cx="635000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5000">
                  <a:sym typeface="Symbol" charset="2"/>
                </a:rPr>
                <a:t></a:t>
              </a:r>
              <a:endParaRPr lang="en-US" altLang="x-none" sz="5000"/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411144E0-F452-4408-803C-BD745A83B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4500" y="4635500"/>
              <a:ext cx="5080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t=</a:t>
              </a:r>
              <a:r>
                <a:rPr lang="en-US" altLang="x-none" sz="1667"/>
                <a:t>1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38337A6B-98FB-41F6-9569-8855D361A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0" y="3937000"/>
              <a:ext cx="2540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n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755E0FF4-F8E0-4B70-B0E0-97B748166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000" y="2971271"/>
              <a:ext cx="4445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__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3E9C8273-28C0-418D-9031-6D73C2CB3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9000" y="2971271"/>
              <a:ext cx="4445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__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58DBB08F-8A2B-4DE1-9829-5E1E332B7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4500" y="4000500"/>
              <a:ext cx="444500" cy="3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1667" i="1"/>
                <a:t>__</a:t>
              </a: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1F2FFDE7-C83D-4B7A-9599-DAB2AB6A6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4000500"/>
              <a:ext cx="3619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265A1657-9271-43C6-AB6F-64ECC9BC6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6000" y="3148542"/>
              <a:ext cx="17780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3000"/>
                <a:t>( </a:t>
              </a:r>
              <a:r>
                <a:rPr lang="en-US" altLang="x-none" sz="3000" i="1"/>
                <a:t>Y</a:t>
              </a:r>
              <a:r>
                <a:rPr lang="en-US" altLang="x-none" sz="3000" i="1" baseline="-25000"/>
                <a:t>t-k</a:t>
              </a:r>
              <a:r>
                <a:rPr lang="en-US" altLang="x-none" sz="3000" i="1"/>
                <a:t> – Y </a:t>
              </a:r>
              <a:r>
                <a:rPr lang="en-US" altLang="x-none" sz="3000"/>
                <a:t>)</a:t>
              </a:r>
              <a:endParaRPr lang="en-US" altLang="x-none" sz="3000" baseline="30000"/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E75F798-9FFB-42C2-9A01-8BE9F4AA0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3148542"/>
              <a:ext cx="15875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3000"/>
                <a:t>( </a:t>
              </a:r>
              <a:r>
                <a:rPr lang="en-US" altLang="x-none" sz="3000" i="1"/>
                <a:t>Y</a:t>
              </a:r>
              <a:r>
                <a:rPr lang="en-US" altLang="x-none" sz="3000" i="1" baseline="-25000"/>
                <a:t>t</a:t>
              </a:r>
              <a:r>
                <a:rPr lang="en-US" altLang="x-none" sz="3000" i="1"/>
                <a:t> – Y </a:t>
              </a:r>
              <a:r>
                <a:rPr lang="en-US" altLang="x-none" sz="3000"/>
                <a:t>)</a:t>
              </a:r>
              <a:endParaRPr lang="en-US" altLang="x-none" sz="3000" baseline="30000"/>
            </a:p>
          </p:txBody>
        </p:sp>
      </p:grpSp>
    </p:spTree>
    <p:extLst>
      <p:ext uri="{BB962C8B-B14F-4D97-AF65-F5344CB8AC3E}">
        <p14:creationId xmlns:p14="http://schemas.microsoft.com/office/powerpoint/2010/main" val="2423989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E4563-D915-41A5-B3C1-E4B1912A10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sz="3200" i="1" dirty="0"/>
              <a:t>r</a:t>
            </a:r>
            <a:r>
              <a:rPr lang="en-US" altLang="x-none" sz="3200" i="1" baseline="-25000" dirty="0"/>
              <a:t>1</a:t>
            </a:r>
            <a:r>
              <a:rPr lang="en-US" altLang="x-none" sz="3200" dirty="0"/>
              <a:t> indicates how successive values of Y relate to each other,</a:t>
            </a:r>
          </a:p>
          <a:p>
            <a:r>
              <a:rPr lang="en-US" altLang="x-none" sz="3200" i="1" dirty="0"/>
              <a:t>r</a:t>
            </a:r>
            <a:r>
              <a:rPr lang="en-US" altLang="x-none" sz="3200" i="1" baseline="-25000" dirty="0"/>
              <a:t>2</a:t>
            </a:r>
            <a:r>
              <a:rPr lang="en-US" altLang="x-none" sz="3200" i="1" dirty="0"/>
              <a:t> </a:t>
            </a:r>
            <a:r>
              <a:rPr lang="en-US" altLang="x-none" sz="3200" dirty="0"/>
              <a:t>indicates how Y values two periods apart relate to each other, and so 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C79DE5-FA76-41B4-9581-41E99FB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Autocorrelations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5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4C9FF-038E-434B-8740-0B3B3C235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sz="3200" dirty="0"/>
              <a:t>Together, the autocorrelations at lags 1, 2, 3, etc. make up the autocorrelation function or ACF and then we plot the autocorrelations by the lags</a:t>
            </a:r>
          </a:p>
          <a:p>
            <a:r>
              <a:rPr lang="en-US" altLang="x-none" sz="3200" dirty="0"/>
              <a:t>The ACF values reflect how strongly the series is related to its past values over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3F3112-E502-4149-8965-1C6F6E40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72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583AF-DE87-854A-9739-05C7D21A10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Autocorrelation refers to how correlated a time series is with its past values.</a:t>
            </a:r>
          </a:p>
          <a:p>
            <a:endParaRPr lang="en-US" dirty="0"/>
          </a:p>
          <a:p>
            <a:r>
              <a:rPr lang="en-US" dirty="0"/>
              <a:t>When data have  a trend, the autocorrelations for small lags tend to be large and positive.</a:t>
            </a:r>
          </a:p>
          <a:p>
            <a:endParaRPr lang="en-US" dirty="0"/>
          </a:p>
          <a:p>
            <a:r>
              <a:rPr lang="en-US" dirty="0"/>
              <a:t>When data are seasonal, the autocorrelations will be larger at the seasonal lags</a:t>
            </a:r>
          </a:p>
          <a:p>
            <a:endParaRPr lang="en-US" dirty="0"/>
          </a:p>
          <a:p>
            <a:r>
              <a:rPr lang="en-US" dirty="0"/>
              <a:t>When data are trended and seasonal, you see a combination of these effects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9CD12-5788-AE43-A7A9-556713FE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Plot</a:t>
            </a:r>
          </a:p>
        </p:txBody>
      </p:sp>
    </p:spTree>
    <p:extLst>
      <p:ext uri="{BB962C8B-B14F-4D97-AF65-F5344CB8AC3E}">
        <p14:creationId xmlns:p14="http://schemas.microsoft.com/office/powerpoint/2010/main" val="54605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09491-3507-4F5A-BBFE-D9396A29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In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0E5D9-8975-423B-9698-7F736602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92" y="1600200"/>
            <a:ext cx="699881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8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BA36B-0136-E841-A438-07069D3B57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Match the ACF to the time series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61ADA-9B83-0341-B17E-DA35225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4B4-5ECF-2040-AFA8-AFBC1D59E9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002329"/>
            <a:ext cx="8703733" cy="37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BA36B-0136-E841-A438-07069D3B57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Match the ACF to the time series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1-B, 2-A, 3-D, 4-C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61ADA-9B83-0341-B17E-DA352254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4B4-5ECF-2040-AFA8-AFBC1D59E9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002329"/>
            <a:ext cx="8703733" cy="37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70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FF4F73-49AC-4A1C-A75C-3EDDF35F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 dirty="0"/>
              <a:t>Time Series Forecasting Process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21D36-227E-4FF0-B74F-00AE1EEF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7791472" cy="47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7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072EE-2F29-43BC-B0DC-5A254FAE93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3600" dirty="0"/>
              <a:t> </a:t>
            </a:r>
            <a:r>
              <a:rPr lang="en-US" altLang="x-none" sz="3600" b="1" dirty="0"/>
              <a:t>BIAS</a:t>
            </a:r>
            <a:r>
              <a:rPr lang="en-US" altLang="x-none" sz="3600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x-none" sz="2400" dirty="0"/>
              <a:t>The arithmetic mean of the errors</a:t>
            </a:r>
          </a:p>
          <a:p>
            <a:pPr>
              <a:lnSpc>
                <a:spcPct val="110000"/>
              </a:lnSpc>
            </a:pPr>
            <a:endParaRPr lang="en-US" altLang="x-none" sz="3600" dirty="0"/>
          </a:p>
          <a:p>
            <a:pPr lvl="2">
              <a:lnSpc>
                <a:spcPct val="150000"/>
              </a:lnSpc>
              <a:buSzPct val="60000"/>
            </a:pPr>
            <a:r>
              <a:rPr lang="en-US" altLang="x-none" sz="2400" dirty="0"/>
              <a:t>n is the number of forecast errors</a:t>
            </a:r>
          </a:p>
          <a:p>
            <a:pPr lvl="2">
              <a:lnSpc>
                <a:spcPct val="150000"/>
              </a:lnSpc>
              <a:buSzPct val="60000"/>
            </a:pPr>
            <a:endParaRPr lang="en-US" altLang="x-none" sz="1050" dirty="0"/>
          </a:p>
          <a:p>
            <a:pPr>
              <a:lnSpc>
                <a:spcPct val="90000"/>
              </a:lnSpc>
              <a:buSzPct val="60000"/>
            </a:pPr>
            <a:r>
              <a:rPr lang="en-US" altLang="x-none" sz="3600" b="1" dirty="0"/>
              <a:t>Mean Absolute Deviation - MAD </a:t>
            </a:r>
          </a:p>
          <a:p>
            <a:pPr lvl="2">
              <a:lnSpc>
                <a:spcPct val="90000"/>
              </a:lnSpc>
              <a:buSzPct val="60000"/>
            </a:pPr>
            <a:r>
              <a:rPr lang="en-US" altLang="x-none" sz="2400" dirty="0"/>
              <a:t>Average of the absolute errors</a:t>
            </a:r>
          </a:p>
          <a:p>
            <a:endParaRPr lang="en-US" altLang="x-none" sz="3600" dirty="0"/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E4483-A95C-4DF7-8614-881F58E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Evaluation of Forecasting Model </a:t>
            </a:r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50ACD02F-4F38-4D2E-9390-03F1DC84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756461"/>
              </p:ext>
            </p:extLst>
          </p:nvPr>
        </p:nvGraphicFramePr>
        <p:xfrm>
          <a:off x="4365625" y="2911475"/>
          <a:ext cx="34607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3960" imgH="431640" progId="Equation.3">
                  <p:embed/>
                </p:oleObj>
              </mc:Choice>
              <mc:Fallback>
                <p:oleObj name="Equation" r:id="rId2" imgW="2793960" imgH="43164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2911475"/>
                        <a:ext cx="3460750" cy="5175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EC70774-1A16-4E8F-8DBA-628B7757D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99520"/>
              </p:ext>
            </p:extLst>
          </p:nvPr>
        </p:nvGraphicFramePr>
        <p:xfrm>
          <a:off x="4036218" y="5732170"/>
          <a:ext cx="3790157" cy="542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0680" imgH="431640" progId="Equation.3">
                  <p:embed/>
                </p:oleObj>
              </mc:Choice>
              <mc:Fallback>
                <p:oleObj name="Equation" r:id="rId4" imgW="2920680" imgH="43164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218" y="5732170"/>
                        <a:ext cx="3790157" cy="54239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17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02860-83B5-47B2-8554-CAAE87E9D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dirty="0"/>
              <a:t> </a:t>
            </a:r>
            <a:r>
              <a:rPr lang="en-US" altLang="x-none" b="1" dirty="0"/>
              <a:t>Mean Square Error - MSE</a:t>
            </a:r>
          </a:p>
          <a:p>
            <a:pPr>
              <a:lnSpc>
                <a:spcPct val="110000"/>
              </a:lnSpc>
            </a:pPr>
            <a:endParaRPr lang="en-US" altLang="x-none" dirty="0"/>
          </a:p>
          <a:p>
            <a:pPr lvl="4">
              <a:lnSpc>
                <a:spcPct val="130000"/>
              </a:lnSpc>
            </a:pPr>
            <a:r>
              <a:rPr lang="en-US" altLang="x-none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x-none" b="1" dirty="0"/>
              <a:t>Standard error </a:t>
            </a:r>
          </a:p>
          <a:p>
            <a:pPr lvl="2">
              <a:lnSpc>
                <a:spcPct val="130000"/>
              </a:lnSpc>
            </a:pPr>
            <a:r>
              <a:rPr lang="en-US" altLang="x-none" sz="1417" dirty="0"/>
              <a:t>Square  Root of MSE</a:t>
            </a:r>
          </a:p>
          <a:p>
            <a:pPr lvl="1">
              <a:lnSpc>
                <a:spcPct val="130000"/>
              </a:lnSpc>
              <a:buFont typeface="Wingdings" charset="2"/>
              <a:buNone/>
            </a:pPr>
            <a:endParaRPr lang="en-US" altLang="x-none" sz="667" dirty="0"/>
          </a:p>
          <a:p>
            <a:pPr>
              <a:lnSpc>
                <a:spcPct val="120000"/>
              </a:lnSpc>
            </a:pPr>
            <a:r>
              <a:rPr lang="en-US" altLang="x-none" b="1" dirty="0"/>
              <a:t>Mean Absolute Percentage Error - MAPE</a:t>
            </a:r>
          </a:p>
          <a:p>
            <a:pPr>
              <a:lnSpc>
                <a:spcPct val="120000"/>
              </a:lnSpc>
            </a:pPr>
            <a:endParaRPr lang="en-US" altLang="x-none" sz="2083" dirty="0"/>
          </a:p>
          <a:p>
            <a:pPr>
              <a:lnSpc>
                <a:spcPct val="120000"/>
              </a:lnSpc>
            </a:pPr>
            <a:endParaRPr lang="en-US" altLang="x-none" sz="2083" dirty="0"/>
          </a:p>
          <a:p>
            <a:pPr lvl="1">
              <a:lnSpc>
                <a:spcPct val="70000"/>
              </a:lnSpc>
            </a:pPr>
            <a:r>
              <a:rPr lang="en-US" altLang="x-none" sz="1667" dirty="0"/>
              <a:t>Calculate the % error using the absolute error, then average the results</a:t>
            </a:r>
            <a:endParaRPr lang="en-US" altLang="x-none" sz="1333" baseline="30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32183-368B-4342-B9B3-BD2ED3A3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Evaluation of Forecasting Model </a:t>
            </a:r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5B92F85C-C592-4EE7-9BA8-24E4BC8C2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486031"/>
              </p:ext>
            </p:extLst>
          </p:nvPr>
        </p:nvGraphicFramePr>
        <p:xfrm>
          <a:off x="3505200" y="2209800"/>
          <a:ext cx="4075907" cy="567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97000" imgH="431640" progId="Equation.3">
                  <p:embed/>
                </p:oleObj>
              </mc:Choice>
              <mc:Fallback>
                <p:oleObj name="Equation" r:id="rId2" imgW="2997000" imgH="43164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09800"/>
                        <a:ext cx="4075907" cy="56753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D428DF5-736E-44E2-827A-F4C910152C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497637"/>
              </p:ext>
            </p:extLst>
          </p:nvPr>
        </p:nvGraphicFramePr>
        <p:xfrm>
          <a:off x="3509211" y="4419600"/>
          <a:ext cx="3690938" cy="77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1320" imgH="571320" progId="Equation.3">
                  <p:embed/>
                </p:oleObj>
              </mc:Choice>
              <mc:Fallback>
                <p:oleObj name="Equation" r:id="rId4" imgW="2641320" imgH="5713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211" y="4419600"/>
                        <a:ext cx="3690938" cy="7765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820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B8B3D-7C0B-4BFC-8E8A-4C9E05792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3200" dirty="0"/>
              <a:t>Necessary to monitor forecast to ensure that the forecast is performing adequately</a:t>
            </a:r>
          </a:p>
          <a:p>
            <a:pPr>
              <a:lnSpc>
                <a:spcPct val="90000"/>
              </a:lnSpc>
            </a:pPr>
            <a:r>
              <a:rPr lang="en-US" altLang="x-none" sz="3200" dirty="0"/>
              <a:t>This is accomplished by comparing forecast errors to predetermined values</a:t>
            </a:r>
          </a:p>
          <a:p>
            <a:pPr>
              <a:lnSpc>
                <a:spcPct val="90000"/>
              </a:lnSpc>
            </a:pPr>
            <a:r>
              <a:rPr lang="en-US" altLang="x-none" sz="3200" dirty="0"/>
              <a:t>Errors that fall within the limits are considered acceptable</a:t>
            </a:r>
          </a:p>
          <a:p>
            <a:pPr>
              <a:lnSpc>
                <a:spcPct val="90000"/>
              </a:lnSpc>
            </a:pPr>
            <a:r>
              <a:rPr lang="en-US" altLang="x-none" sz="3200" dirty="0"/>
              <a:t>Errors outside either limit indicates that corrective action is needed</a:t>
            </a:r>
          </a:p>
          <a:p>
            <a:pPr>
              <a:lnSpc>
                <a:spcPct val="90000"/>
              </a:lnSpc>
            </a:pPr>
            <a:r>
              <a:rPr lang="en-US" altLang="x-none" sz="3200" dirty="0"/>
              <a:t>Tracking signal values are compared to predetermined limits (+4,-4) based on judgment and experience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E967F-9DFC-4D32-BCD3-37942600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</a:rPr>
              <a:t>Controlling the quality of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33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40C54-582A-4B38-8BA0-21D337463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sz="2800" dirty="0"/>
              <a:t>Moving Averages and Exponential Smoothing are short range techniques. They produce forecast for the next period</a:t>
            </a:r>
          </a:p>
          <a:p>
            <a:r>
              <a:rPr lang="en-US" altLang="x-none" sz="2800" dirty="0"/>
              <a:t>Trend equations are used for much longer time horizons.</a:t>
            </a:r>
          </a:p>
          <a:p>
            <a:r>
              <a:rPr lang="en-US" altLang="x-none" sz="2800" dirty="0"/>
              <a:t>More than one forecasting techniques might be used to increase confidence</a:t>
            </a:r>
          </a:p>
          <a:p>
            <a:r>
              <a:rPr lang="en-US" altLang="x-none" dirty="0"/>
              <a:t>The forecast horizon</a:t>
            </a:r>
          </a:p>
          <a:p>
            <a:r>
              <a:rPr lang="en-US" altLang="x-none" dirty="0"/>
              <a:t>Forecasting frequency</a:t>
            </a:r>
          </a:p>
          <a:p>
            <a:pPr lvl="1"/>
            <a:r>
              <a:rPr lang="en-US" altLang="x-none" sz="2400" dirty="0"/>
              <a:t>Forecasting is not free </a:t>
            </a:r>
          </a:p>
          <a:p>
            <a:pPr lvl="1"/>
            <a:r>
              <a:rPr lang="en-US" altLang="x-none" sz="2400" dirty="0"/>
              <a:t>Consider cost and accuracy</a:t>
            </a:r>
          </a:p>
          <a:p>
            <a:pPr lvl="2"/>
            <a:r>
              <a:rPr lang="en-US" altLang="x-none" sz="1800" dirty="0"/>
              <a:t>Weigh cost-accuracy trade-offs carefully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C88FF-5CC9-4C76-9E95-1CDFB780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</a:rPr>
              <a:t>Choosing a Forecasting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DDBB1-8EC7-764C-AE11-2776DE4FA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4851093"/>
          </a:xfrm>
        </p:spPr>
        <p:txBody>
          <a:bodyPr/>
          <a:lstStyle/>
          <a:p>
            <a:r>
              <a:rPr lang="en-US" dirty="0"/>
              <a:t>Series of data observed over time</a:t>
            </a:r>
          </a:p>
          <a:p>
            <a:r>
              <a:rPr lang="en-US" dirty="0"/>
              <a:t>E.g.: Daily Amazon stock prices, Annual population data, Quarterly sales figures,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Forecasting is estimating how the sequence of observations will continue into the future.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DF312C-6A80-C742-932D-1C0D1599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8595C-9703-3246-B9F3-51E51C1FF3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067" y="2594501"/>
            <a:ext cx="6874933" cy="27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DDBB1-8EC7-764C-AE11-2776DE4FA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4851093"/>
          </a:xfrm>
        </p:spPr>
        <p:txBody>
          <a:bodyPr/>
          <a:lstStyle/>
          <a:p>
            <a:r>
              <a:rPr lang="en-US" b="1" dirty="0"/>
              <a:t>Order matters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is a dependency on time and changing the order could change the meaning of the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DF312C-6A80-C742-932D-1C0D1599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382170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49DB3-4EF5-AD4A-9964-42037EDFB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time series is a sequence of data points with the follow characteristics (choose all that apply):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1- Random intervals of time between each data point</a:t>
            </a:r>
          </a:p>
          <a:p>
            <a:pPr marL="0" indent="0">
              <a:buNone/>
            </a:pPr>
            <a:r>
              <a:rPr lang="en-US" dirty="0"/>
              <a:t>2- Covers a continuous time interval</a:t>
            </a:r>
          </a:p>
          <a:p>
            <a:pPr marL="0" indent="0">
              <a:buNone/>
            </a:pPr>
            <a:r>
              <a:rPr lang="en-US" dirty="0"/>
              <a:t>3- Equal spacing between every two consecutive measurements</a:t>
            </a:r>
          </a:p>
          <a:p>
            <a:pPr marL="0" indent="0">
              <a:buNone/>
            </a:pPr>
            <a:r>
              <a:rPr lang="en-US" dirty="0"/>
              <a:t>4- Each time unit within the time interval has at most one data point.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A3B95-97F4-8245-B5D3-06081EB0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268396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9: Supervised Learning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oday's Agenda&amp;quot;&quot;/&gt;&lt;property id=&quot;20307&quot; value=&quot;257&quot;/&gt;&lt;/object&gt;&lt;object type=&quot;3&quot; unique_id=&quot;12062&quot;&gt;&lt;property id=&quot;20148&quot; value=&quot;5&quot;/&gt;&lt;property id=&quot;20300&quot; value=&quot;Slide 4 - &amp;quot;Supervised Learning&amp;quot;&quot;/&gt;&lt;property id=&quot;20307&quot; value=&quot;259&quot;/&gt;&lt;/object&gt;&lt;object type=&quot;3&quot; unique_id=&quot;12063&quot;&gt;&lt;property id=&quot;20148&quot; value=&quot;5&quot;/&gt;&lt;property id=&quot;20300&quot; value=&quot;Slide 5 - &amp;quot;Supervised Learning Simplified Example&amp;quot;&quot;/&gt;&lt;property id=&quot;20307&quot; value=&quot;260&quot;/&gt;&lt;/object&gt;&lt;object type=&quot;3&quot; unique_id=&quot;12064&quot;&gt;&lt;property id=&quot;20148&quot; value=&quot;5&quot;/&gt;&lt;property id=&quot;20300&quot; value=&quot;Slide 10 - &amp;quot;Notebook Time&amp;quot;&quot;/&gt;&lt;property id=&quot;20307&quot; value=&quot;261&quot;/&gt;&lt;/object&gt;&lt;object type=&quot;3&quot; unique_id=&quot;12327&quot;&gt;&lt;property id=&quot;20148&quot; value=&quot;5&quot;/&gt;&lt;property id=&quot;20300&quot; value=&quot;Slide 3 - &amp;quot;Learning Objectives&amp;quot;&quot;/&gt;&lt;property id=&quot;20307&quot; value=&quot;280&quot;/&gt;&lt;/object&gt;&lt;object type=&quot;3&quot; unique_id=&quot;13073&quot;&gt;&lt;property id=&quot;20148&quot; value=&quot;5&quot;/&gt;&lt;property id=&quot;20300&quot; value=&quot;Slide 9 - &amp;quot;Discussion&amp;quot;&quot;/&gt;&lt;property id=&quot;20307&quot; value=&quot;292&quot;/&gt;&lt;/object&gt;&lt;object type=&quot;3&quot; unique_id=&quot;13729&quot;&gt;&lt;property id=&quot;20148&quot; value=&quot;5&quot;/&gt;&lt;property id=&quot;20300&quot; value=&quot;Slide 6 - &amp;quot;In Pseudo-Code&amp;quot;&quot;/&gt;&lt;property id=&quot;20307&quot; value=&quot;295&quot;/&gt;&lt;/object&gt;&lt;object type=&quot;3&quot; unique_id=&quot;13730&quot;&gt;&lt;property id=&quot;20148&quot; value=&quot;5&quot;/&gt;&lt;property id=&quot;20300&quot; value=&quot;Slide 7 - &amp;quot;Everyone Has Their Jargon&amp;quot;&quot;/&gt;&lt;property id=&quot;20307&quot; value=&quot;296&quot;/&gt;&lt;/object&gt;&lt;object type=&quot;3&quot; unique_id=&quot;13731&quot;&gt;&lt;property id=&quot;20148&quot; value=&quot;5&quot;/&gt;&lt;property id=&quot;20300&quot; value=&quot;Slide 8 - &amp;quot;Supervised Learning Algorithms&amp;quot;&quot;/&gt;&lt;property id=&quot;20307&quot; value=&quot;297&quot;/&gt;&lt;/object&gt;&lt;object type=&quot;3&quot; unique_id=&quot;13732&quot;&gt;&lt;property id=&quot;20148&quot; value=&quot;5&quot;/&gt;&lt;property id=&quot;20300&quot; value=&quot;Slide 12 - &amp;quot;Historical Data vs Future Data&amp;quot;&quot;/&gt;&lt;property id=&quot;20307&quot; value=&quot;298&quot;/&gt;&lt;/object&gt;&lt;object type=&quot;3&quot; unique_id=&quot;13733&quot;&gt;&lt;property id=&quot;20148&quot; value=&quot;5&quot;/&gt;&lt;property id=&quot;20300&quot; value=&quot;Slide 13 - &amp;quot;A Good Model Should Generalize Well&amp;quot;&quot;/&gt;&lt;property id=&quot;20307&quot; value=&quot;299&quot;/&gt;&lt;/object&gt;&lt;object type=&quot;3&quot; unique_id=&quot;13734&quot;&gt;&lt;property id=&quot;20148&quot; value=&quot;5&quot;/&gt;&lt;property id=&quot;20300&quot; value=&quot;Slide 14 - &amp;quot;Training and Test Data&amp;quot;&quot;/&gt;&lt;property id=&quot;20307&quot; value=&quot;300&quot;/&gt;&lt;/object&gt;&lt;object type=&quot;3&quot; unique_id=&quot;13735&quot;&gt;&lt;property id=&quot;20148&quot; value=&quot;5&quot;/&gt;&lt;property id=&quot;20300&quot; value=&quot;Slide 16 - &amp;quot;Classification: Hard vs. Soft Predictions&amp;quot;&quot;/&gt;&lt;property id=&quot;20307&quot; value=&quot;301&quot;/&gt;&lt;/object&gt;&lt;object type=&quot;3&quot; unique_id=&quot;14008&quot;&gt;&lt;property id=&quot;20148&quot; value=&quot;5&quot;/&gt;&lt;property id=&quot;20300&quot; value=&quot;Slide 11&quot;/&gt;&lt;property id=&quot;20307&quot; value=&quot;306&quot;/&gt;&lt;/object&gt;&lt;object type=&quot;3&quot; unique_id=&quot;14009&quot;&gt;&lt;property id=&quot;20148&quot; value=&quot;5&quot;/&gt;&lt;property id=&quot;20300&quot; value=&quot;Slide 15 - &amp;quot;Break Time&amp;quot;&quot;/&gt;&lt;property id=&quot;20307&quot; value=&quot;307&quot;/&gt;&lt;/object&gt;&lt;object type=&quot;3&quot; unique_id=&quot;14010&quot;&gt;&lt;property id=&quot;20148&quot; value=&quot;5&quot;/&gt;&lt;property id=&quot;20300&quot; value=&quot;Slide 17 - &amp;quot;Performance Measures for Classification&amp;quot;&quot;/&gt;&lt;property id=&quot;20307&quot; value=&quot;308&quot;/&gt;&lt;/object&gt;&lt;object type=&quot;3&quot; unique_id=&quot;14011&quot;&gt;&lt;property id=&quot;20148&quot; value=&quot;5&quot;/&gt;&lt;property id=&quot;20300&quot; value=&quot;Slide 18 - &amp;quot;Regression: Residuals&amp;quot;&quot;/&gt;&lt;property id=&quot;20307&quot; value=&quot;309&quot;/&gt;&lt;/object&gt;&lt;object type=&quot;3&quot; unique_id=&quot;14012&quot;&gt;&lt;property id=&quot;20148&quot; value=&quot;5&quot;/&gt;&lt;property id=&quot;20300&quot; value=&quot;Slide 19 - &amp;quot;Performance Measures for Regression&amp;quot;&quot;/&gt;&lt;property id=&quot;20307&quot; value=&quot;310&quot;/&gt;&lt;/object&gt;&lt;/object&gt;&lt;object type=&quot;8&quot; unique_id=&quot;1005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UW">
      <a:majorFont>
        <a:latin typeface="Encode Sans Compres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4743</TotalTime>
  <Words>1478</Words>
  <Application>Microsoft Office PowerPoint</Application>
  <PresentationFormat>Widescreen</PresentationFormat>
  <Paragraphs>265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</vt:lpstr>
      <vt:lpstr>Calibri</vt:lpstr>
      <vt:lpstr>Courier New</vt:lpstr>
      <vt:lpstr>Encode Sans Compressed</vt:lpstr>
      <vt:lpstr>Encode Sans Normal</vt:lpstr>
      <vt:lpstr>Encode Sans Normal Black</vt:lpstr>
      <vt:lpstr>Lato Extended</vt:lpstr>
      <vt:lpstr>LatoWeb</vt:lpstr>
      <vt:lpstr>Lucida Grande</vt:lpstr>
      <vt:lpstr>Open Sans</vt:lpstr>
      <vt:lpstr>Open Sans Light</vt:lpstr>
      <vt:lpstr>Times New Roman</vt:lpstr>
      <vt:lpstr>Uni Sans Regular</vt:lpstr>
      <vt:lpstr>Wingdings</vt:lpstr>
      <vt:lpstr>1_Custom Design</vt:lpstr>
      <vt:lpstr>Custom Design</vt:lpstr>
      <vt:lpstr>Equation</vt:lpstr>
      <vt:lpstr>PowerPoint Presentation</vt:lpstr>
      <vt:lpstr>Today's Agenda</vt:lpstr>
      <vt:lpstr>Learning Objectives</vt:lpstr>
      <vt:lpstr>PowerPoint Presentation</vt:lpstr>
      <vt:lpstr>Types of Forecasting Methods</vt:lpstr>
      <vt:lpstr>Forecasting In Practice</vt:lpstr>
      <vt:lpstr>Time Series Data</vt:lpstr>
      <vt:lpstr>Time Series Data</vt:lpstr>
      <vt:lpstr>Quiz</vt:lpstr>
      <vt:lpstr>Quiz</vt:lpstr>
      <vt:lpstr>Time Series Pattern</vt:lpstr>
      <vt:lpstr>Time Series Components</vt:lpstr>
      <vt:lpstr>Quiz</vt:lpstr>
      <vt:lpstr>Quiz</vt:lpstr>
      <vt:lpstr>Time Series Decomposition Plot</vt:lpstr>
      <vt:lpstr>Simple Forecasting Methods</vt:lpstr>
      <vt:lpstr>Moving Average: Naïve Approach</vt:lpstr>
      <vt:lpstr>Moving Average</vt:lpstr>
      <vt:lpstr>Simple Moving Average </vt:lpstr>
      <vt:lpstr>3-month Simple Moving Average</vt:lpstr>
      <vt:lpstr>5-month Simple Moving Average</vt:lpstr>
      <vt:lpstr>Smoothing Effects</vt:lpstr>
      <vt:lpstr>Weighted Moving Average</vt:lpstr>
      <vt:lpstr>Weighted Moving Average Example</vt:lpstr>
      <vt:lpstr>Exponential Smoothing</vt:lpstr>
      <vt:lpstr>Exponential Smoothing</vt:lpstr>
      <vt:lpstr>Effect of Smoothing Constant</vt:lpstr>
      <vt:lpstr>Exponential Smoothing (α=0.30)</vt:lpstr>
      <vt:lpstr>Exponential Smoothing (α=0.30)</vt:lpstr>
      <vt:lpstr>Exponential Smoothing</vt:lpstr>
      <vt:lpstr>Adjusted Exponential Smoothing</vt:lpstr>
      <vt:lpstr>Adjusted Exponential Smoothing (β=0.30)</vt:lpstr>
      <vt:lpstr>Adjusted Exponential Smoothing</vt:lpstr>
      <vt:lpstr>Adjusted Exponential Smoothing Forecasts</vt:lpstr>
      <vt:lpstr>Linear Trend Line</vt:lpstr>
      <vt:lpstr>Least Squares Example</vt:lpstr>
      <vt:lpstr>Least Squares Example</vt:lpstr>
      <vt:lpstr>Adjusted Exponential Smoothing Forecasts</vt:lpstr>
      <vt:lpstr>Seasonal Adjustments</vt:lpstr>
      <vt:lpstr>Seasonal Adjustment</vt:lpstr>
      <vt:lpstr>Seasonal Adjustment</vt:lpstr>
      <vt:lpstr>Forecast Accuracy</vt:lpstr>
      <vt:lpstr>Mean Absolute Deviation (MAD)</vt:lpstr>
      <vt:lpstr>MAD Example</vt:lpstr>
      <vt:lpstr>MAD Calculation</vt:lpstr>
      <vt:lpstr>Comparison of Forecasts</vt:lpstr>
      <vt:lpstr>Regression Methods</vt:lpstr>
      <vt:lpstr>Linear Regression</vt:lpstr>
      <vt:lpstr>Linear Regression Example</vt:lpstr>
      <vt:lpstr>Linear Regression Example</vt:lpstr>
      <vt:lpstr>Linear Regression Example</vt:lpstr>
      <vt:lpstr>Correlation and Coefficient of Determination</vt:lpstr>
      <vt:lpstr>ARIMA Models and Forecasting</vt:lpstr>
      <vt:lpstr>ARIMA METHOD OF FORECASTING</vt:lpstr>
      <vt:lpstr>ARIMA METHOD OF FORECASTING (CONT.)</vt:lpstr>
      <vt:lpstr>Autocorrelation</vt:lpstr>
      <vt:lpstr>Autocorrelations</vt:lpstr>
      <vt:lpstr>ACF</vt:lpstr>
      <vt:lpstr>Autocorrelation Function Plot</vt:lpstr>
      <vt:lpstr>Quiz</vt:lpstr>
      <vt:lpstr>Quiz</vt:lpstr>
      <vt:lpstr>Time Series Forecasting Process </vt:lpstr>
      <vt:lpstr>Evaluation of Forecasting Model </vt:lpstr>
      <vt:lpstr>Evaluation of Forecasting Model </vt:lpstr>
      <vt:lpstr>Controlling the quality of forecast</vt:lpstr>
      <vt:lpstr>Choosing a Forecasting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mneimneh</cp:lastModifiedBy>
  <cp:revision>84</cp:revision>
  <dcterms:created xsi:type="dcterms:W3CDTF">2020-10-02T19:26:11Z</dcterms:created>
  <dcterms:modified xsi:type="dcterms:W3CDTF">2021-03-07T21:56:52Z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2020-10-02T00:00:00Z</vt:filetime>
  </property>
</Properties>
</file>